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К</a:t>
            </a:r>
            <a:r>
              <a:rPr lang="ru-RU" sz="1400" dirty="0" smtClean="0"/>
              <a:t>валификационный </a:t>
            </a:r>
            <a:r>
              <a:rPr lang="ru-RU" sz="1400" dirty="0"/>
              <a:t>уровень</a:t>
            </a:r>
          </a:p>
          <a:p>
            <a:pPr>
              <a:defRPr/>
            </a:pPr>
            <a:r>
              <a:rPr lang="ru-RU" sz="1400" dirty="0"/>
              <a:t>педагогов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высшая кв.категория</c:v>
                </c:pt>
                <c:pt idx="1">
                  <c:v>1 кв.категория</c:v>
                </c:pt>
                <c:pt idx="2">
                  <c:v>СЗД</c:v>
                </c:pt>
                <c:pt idx="3">
                  <c:v>Без кв.категории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12</c:v>
                </c:pt>
                <c:pt idx="2">
                  <c:v>3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Образование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Образование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Образование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высшее</c:v>
                </c:pt>
                <c:pt idx="1">
                  <c:v>средге-специальное    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846640" cy="2759620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Муниципальное бюджетное дошкольное   образовательное учреждение   </a:t>
            </a:r>
            <a:b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«Детский сад общеразвивающего вида № 27 «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Журавушка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   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Зеленодольского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муниципального    района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Республики Татарстан»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отчет о деятельности за 2022год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70171" y="4137660"/>
          <a:ext cx="6411595" cy="4616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411595"/>
              </a:tblGrid>
              <a:tr h="461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Picture 1" descr="C:\Users\Венера Сафина\Desktop\3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3861048"/>
            <a:ext cx="4177637" cy="2697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7" name="Прямая со стрелкой 6"/>
          <p:cNvCxnSpPr/>
          <p:nvPr/>
        </p:nvCxnSpPr>
        <p:spPr>
          <a:xfrm>
            <a:off x="7164288" y="364502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19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2903636"/>
          </a:xfrm>
        </p:spPr>
        <p:txBody>
          <a:bodyPr>
            <a:normAutofit/>
          </a:bodyPr>
          <a:lstStyle/>
          <a:p>
            <a:pPr indent="450215"/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688632"/>
          </a:xfrm>
        </p:spPr>
        <p:txBody>
          <a:bodyPr>
            <a:normAutofit fontScale="92500" lnSpcReduction="10000"/>
          </a:bodyPr>
          <a:lstStyle/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Юридический и фактический адрес: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422551, ул. Столичная д. 19а, г. Зеленодольск, 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Зеленодольский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муниципальный район, Республика Татарстан.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b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Учреждение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функционирует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и введено в эксплуатацию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 1973 года.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Учреждение осуществляет свою деятельность на основании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следующих документов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sz="1500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Устав Учреждения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 утвержден Постановлением руководителя исполнительного комитета 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Зеленодольского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района Республики Татарстан №2727 от 24.12.2019г.</a:t>
            </a:r>
            <a:br>
              <a:rPr lang="ru-RU" sz="1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sz="1500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Лицензия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на право ведения образовательной деятельности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выдан Министерством образования и науки РТ в г. Зеленодольске серия 16 П 01 № 0005337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регистрационный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№7539 от 27 ноября 2015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года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Дошкольное учреждение имеет свою электронную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почту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detskisad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27@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mail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ru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u="sng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Сведения о воспитанниках </a:t>
            </a:r>
            <a:r>
              <a:rPr lang="ru-RU" sz="16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15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Фактическая численность детей — 196 чел</a:t>
            </a: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Количество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групп  - 12, из них: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Ясельная группа – 2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Младшая  группа – 1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Средняя группа – 1 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Старшая группа – 1 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Подготовительная группа –  1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Семейный детский сад – 2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Мама и малыш –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Служба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ранней помощи – 2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2447925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щи </a:t>
            </a:r>
            <a:r>
              <a:rPr lang="ru-RU" sz="1600" dirty="0">
                <a:latin typeface="Times New Roman"/>
                <a:ea typeface="Times New Roman"/>
              </a:rPr>
              <a:t>– 2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5669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/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                     </a:t>
            </a:r>
            <a:br>
              <a:rPr lang="ru-RU" sz="1400" dirty="0" smtClean="0">
                <a:solidFill>
                  <a:srgbClr val="FF0000"/>
                </a:solidFill>
              </a:rPr>
            </a:br>
            <a:endParaRPr lang="ru-RU" sz="1400" dirty="0">
              <a:solidFill>
                <a:srgbClr val="FF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290024"/>
              </p:ext>
            </p:extLst>
          </p:nvPr>
        </p:nvGraphicFramePr>
        <p:xfrm>
          <a:off x="871538" y="981075"/>
          <a:ext cx="3412430" cy="2231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44533779"/>
              </p:ext>
            </p:extLst>
          </p:nvPr>
        </p:nvGraphicFramePr>
        <p:xfrm>
          <a:off x="4716016" y="980728"/>
          <a:ext cx="320040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20419512"/>
              </p:ext>
            </p:extLst>
          </p:nvPr>
        </p:nvGraphicFramePr>
        <p:xfrm>
          <a:off x="4572000" y="908720"/>
          <a:ext cx="3581400" cy="2687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 descr="C:\Users\Венера Сафина\Downloads\IMG_20231201_1303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3528392" cy="3046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572000" y="3789040"/>
            <a:ext cx="41044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-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Старший воспитатель</a:t>
            </a:r>
            <a:endParaRPr lang="ru-RU" sz="1400" dirty="0">
              <a:solidFill>
                <a:srgbClr val="000000"/>
              </a:solidFill>
              <a:latin typeface="Arial"/>
              <a:ea typeface="Calibri"/>
            </a:endParaRPr>
          </a:p>
          <a:p>
            <a:pPr>
              <a:spcAft>
                <a:spcPts val="2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-Инструктор по физической культуре </a:t>
            </a:r>
            <a:endParaRPr lang="ru-RU" sz="1400" dirty="0">
              <a:solidFill>
                <a:srgbClr val="000000"/>
              </a:solidFill>
              <a:latin typeface="Arial"/>
              <a:ea typeface="Calibri"/>
            </a:endParaRPr>
          </a:p>
          <a:p>
            <a:pPr>
              <a:spcAft>
                <a:spcPts val="2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-Воспитатель по обучению татарского языка </a:t>
            </a:r>
            <a:endParaRPr lang="ru-RU" sz="1400" dirty="0">
              <a:solidFill>
                <a:srgbClr val="000000"/>
              </a:solidFill>
              <a:latin typeface="Arial"/>
              <a:ea typeface="Calibri"/>
            </a:endParaRPr>
          </a:p>
          <a:p>
            <a:pPr>
              <a:spcAft>
                <a:spcPts val="2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-Музыкальный руководитель </a:t>
            </a:r>
            <a:endParaRPr lang="ru-RU" sz="1400" dirty="0">
              <a:solidFill>
                <a:srgbClr val="000000"/>
              </a:solidFill>
              <a:latin typeface="Arial"/>
              <a:ea typeface="Calibri"/>
            </a:endParaRPr>
          </a:p>
          <a:p>
            <a:pPr>
              <a:spcAft>
                <a:spcPts val="2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-Учитель-логопед </a:t>
            </a:r>
            <a:endParaRPr lang="ru-RU" sz="1400" dirty="0">
              <a:solidFill>
                <a:srgbClr val="000000"/>
              </a:solidFill>
              <a:latin typeface="Arial"/>
              <a:ea typeface="Calibri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-Воспитатели</a:t>
            </a:r>
            <a:endParaRPr lang="ru-RU" sz="1400" dirty="0">
              <a:solidFill>
                <a:srgbClr val="000000"/>
              </a:solidFill>
              <a:effectLst/>
              <a:latin typeface="Arial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681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620688"/>
            <a:ext cx="7408333" cy="5256584"/>
          </a:xfrm>
        </p:spPr>
        <p:txBody>
          <a:bodyPr>
            <a:normAutofit lnSpcReduction="10000"/>
          </a:bodyPr>
          <a:lstStyle/>
          <a:p>
            <a:pPr algn="ctr">
              <a:spcAft>
                <a:spcPts val="0"/>
              </a:spcAft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Calibri"/>
              </a:rPr>
              <a:t>Департамент продовольствия и социального питания г. Казань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ctr">
              <a:spcAft>
                <a:spcPts val="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    Единое10-дневное цикличное меню действует с 1января 2017 в 9 районах Республики </a:t>
            </a: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Calibri"/>
              </a:rPr>
              <a:t>Татарстан,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меню обновляется 4-5 раз в связи с сезонностью </a:t>
            </a:r>
            <a:r>
              <a:rPr lang="ru-RU" sz="1900" dirty="0" smtClean="0">
                <a:solidFill>
                  <a:srgbClr val="000000"/>
                </a:solidFill>
                <a:latin typeface="Times New Roman"/>
                <a:ea typeface="Calibri"/>
              </a:rPr>
              <a:t>используемых  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овощей и фруктов.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Calibri"/>
              </a:rPr>
              <a:t>Меню составляется в соответствии с: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-рекомендациями Научно-исследовательского института питания РАН с учетом физиологических потребностей детей всех возрастных групп в </a:t>
            </a:r>
            <a:r>
              <a:rPr lang="ru-RU" sz="1900" dirty="0" err="1">
                <a:solidFill>
                  <a:srgbClr val="000000"/>
                </a:solidFill>
                <a:latin typeface="Times New Roman"/>
                <a:ea typeface="Calibri"/>
              </a:rPr>
              <a:t>энергиии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 пищевых веществах;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just">
              <a:spcAft>
                <a:spcPts val="32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-требованием СанПиНа и санитарных правил;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-методическими рекомендациями Министерства образования и науки РФ.  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    На меню получено экспертное заключение Центра гигиены и эпидемиологии РТ на соответствие требованиям СанПиНа. Также оно в обязательном порядке согласовывается с </a:t>
            </a:r>
            <a:r>
              <a:rPr lang="ru-RU" sz="1900" dirty="0" err="1">
                <a:solidFill>
                  <a:srgbClr val="000000"/>
                </a:solidFill>
                <a:latin typeface="Times New Roman"/>
                <a:ea typeface="Calibri"/>
              </a:rPr>
              <a:t>Роспотребнадзором</a:t>
            </a:r>
            <a:r>
              <a:rPr lang="ru-RU" sz="1900" dirty="0">
                <a:solidFill>
                  <a:srgbClr val="000000"/>
                </a:solidFill>
                <a:latin typeface="Times New Roman"/>
                <a:ea typeface="Calibri"/>
              </a:rPr>
              <a:t>. Такая процедура проводится каждый раз в течение года, когда в меню вводятся изменения.</a:t>
            </a:r>
            <a:endParaRPr lang="ru-RU" sz="1900" dirty="0">
              <a:solidFill>
                <a:srgbClr val="000000"/>
              </a:solidFill>
              <a:latin typeface="Arial"/>
              <a:ea typeface="Calibri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 anchor="t">
            <a:no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73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244827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Calibri"/>
              </a:rPr>
              <a:t>-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/>
            </a:r>
            <a:br>
              <a:rPr lang="ru-RU" sz="1200" dirty="0">
                <a:latin typeface="Calibri"/>
                <a:ea typeface="Calibri"/>
                <a:cs typeface="Times New Roman"/>
              </a:rPr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76672"/>
            <a:ext cx="5472608" cy="3096345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Основная образовательная программа МБДОУ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разработана на основе примерной основной образовательной программы дошкольного образования</a:t>
            </a:r>
            <a:r>
              <a:rPr lang="ru-RU" dirty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«От рождения до школы» под редакцией Н. Е.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Calibri"/>
              </a:rPr>
              <a:t>Вераксы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, Т. С. Комаровой, М. А. Васильевой</a:t>
            </a:r>
            <a:r>
              <a:rPr lang="ru-RU" dirty="0">
                <a:solidFill>
                  <a:srgbClr val="000000"/>
                </a:solidFill>
                <a:latin typeface="Arial"/>
                <a:ea typeface="Calibri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  <a:ea typeface="Calibri"/>
              </a:rPr>
            </a:b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- Адаптированная основная образовательная программа дошкольного образования для детей с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тяжелыми нарушениями речи </a:t>
            </a:r>
            <a:r>
              <a:rPr lang="ru-RU" dirty="0">
                <a:solidFill>
                  <a:srgbClr val="000000"/>
                </a:solidFill>
                <a:latin typeface="Arial"/>
                <a:ea typeface="Calibri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  <a:ea typeface="Calibri"/>
              </a:rPr>
            </a:b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- Адаптированная основная образовательная программа дошкольного образования для детей с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нарушениями опорно-двигательного аппарата</a:t>
            </a:r>
            <a:r>
              <a:rPr lang="ru-RU" dirty="0">
                <a:solidFill>
                  <a:srgbClr val="000000"/>
                </a:solidFill>
                <a:latin typeface="Arial"/>
                <a:ea typeface="Calibri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  <a:ea typeface="Calibri"/>
              </a:rPr>
            </a:b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Адаптированная основная образовательная программа дошкольного образования для детей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раннего и дошкольного возраста с расстройствами аутистического спектра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Адаптированная основная образовательная программа дошкольного образования для детей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 умственной отсталостью (интеллектуальными нарушениями)</a:t>
            </a:r>
            <a: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Адаптированная основная образовательная программа дошкольного образования для детей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 задержкой психического развития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Венера Сафина\Desktop\IMG_20231023_0919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6672"/>
            <a:ext cx="201622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Венера Сафина\Desktop\IMG_20231201_1324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2088232" cy="2482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Users\Венера Сафина\Desktop\IMG_20230906_1318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17032"/>
            <a:ext cx="1944216" cy="25265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Венера Сафина\Desktop\h_vhAvuKyfI(1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56655"/>
            <a:ext cx="2448272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2521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Участие в мероприятиях, презентующих опыт педагогов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Секции Республиканского августовского совещания работников образования и науки по теме: «Обеспечение качества дошкольного образования посредством применения эффективных современных технологий»,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июнь2022г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1249"/>
            <a:ext cx="2016224" cy="26882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93270"/>
            <a:ext cx="2160240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877" y="3711249"/>
            <a:ext cx="2080571" cy="2770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586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288032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Arial"/>
              </a:rPr>
              <a:t>Участие детского сада в конкурсах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1052736"/>
            <a:ext cx="2664296" cy="2736304"/>
          </a:xfrm>
        </p:spPr>
        <p:txBody>
          <a:bodyPr>
            <a:noAutofit/>
          </a:bodyPr>
          <a:lstStyle/>
          <a:p>
            <a:pPr lvl="0">
              <a:buClr>
                <a:srgbClr val="31B6FD"/>
              </a:buClr>
            </a:pPr>
            <a:r>
              <a:rPr lang="ru-RU" sz="1200" dirty="0">
                <a:solidFill>
                  <a:srgbClr val="000000"/>
                </a:solidFill>
                <a:latin typeface="Arial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Традиции и современность</a:t>
            </a:r>
            <a:r>
              <a:rPr lang="ru-RU" sz="1200" dirty="0">
                <a:solidFill>
                  <a:srgbClr val="000000"/>
                </a:solidFill>
                <a:latin typeface="Arial"/>
              </a:rPr>
              <a:t>»</a:t>
            </a:r>
          </a:p>
          <a:p>
            <a:pPr lvl="0">
              <a:buClr>
                <a:srgbClr val="31B6FD"/>
              </a:buClr>
            </a:pP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2место–</a:t>
            </a:r>
            <a:r>
              <a:rPr lang="ru-RU" sz="1200" b="1" dirty="0" smtClean="0">
                <a:solidFill>
                  <a:srgbClr val="000000"/>
                </a:solidFill>
                <a:latin typeface="Arial"/>
              </a:rPr>
              <a:t>семья Кашириных</a:t>
            </a:r>
            <a:endParaRPr lang="ru-RU" sz="1200" dirty="0">
              <a:solidFill>
                <a:srgbClr val="000000"/>
              </a:solidFill>
              <a:latin typeface="Arial"/>
            </a:endParaRPr>
          </a:p>
          <a:p>
            <a:pPr lvl="0">
              <a:buClr>
                <a:srgbClr val="31B6FD"/>
              </a:buClr>
            </a:pPr>
            <a:r>
              <a:rPr lang="ru-RU" sz="1200" dirty="0">
                <a:solidFill>
                  <a:srgbClr val="000000"/>
                </a:solidFill>
                <a:latin typeface="Arial"/>
              </a:rPr>
              <a:t>«</a:t>
            </a:r>
            <a:r>
              <a:rPr lang="ru-RU" sz="1200" dirty="0" err="1">
                <a:solidFill>
                  <a:srgbClr val="000000"/>
                </a:solidFill>
                <a:latin typeface="Arial"/>
              </a:rPr>
              <a:t>Тыплыви,кораблик,мой</a:t>
            </a:r>
            <a:r>
              <a:rPr lang="ru-RU" sz="1200" dirty="0">
                <a:solidFill>
                  <a:srgbClr val="000000"/>
                </a:solidFill>
                <a:latin typeface="Arial"/>
              </a:rPr>
              <a:t>»</a:t>
            </a:r>
          </a:p>
          <a:p>
            <a:pPr lvl="0">
              <a:buClr>
                <a:srgbClr val="31B6FD"/>
              </a:buClr>
            </a:pP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1место–</a:t>
            </a:r>
            <a:r>
              <a:rPr lang="ru-RU" sz="1200" b="1" dirty="0" err="1" smtClean="0">
                <a:solidFill>
                  <a:srgbClr val="000000"/>
                </a:solidFill>
                <a:latin typeface="Arial"/>
              </a:rPr>
              <a:t>ОвченковаЛиза</a:t>
            </a:r>
            <a:endParaRPr lang="ru-RU" sz="1200" dirty="0">
              <a:solidFill>
                <a:srgbClr val="000000"/>
              </a:solidFill>
              <a:latin typeface="Arial"/>
            </a:endParaRPr>
          </a:p>
          <a:p>
            <a:pPr lvl="0">
              <a:buClr>
                <a:srgbClr val="31B6FD"/>
              </a:buClr>
            </a:pP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1место–</a:t>
            </a:r>
            <a:r>
              <a:rPr lang="ru-RU" sz="1200" b="1" dirty="0" smtClean="0">
                <a:solidFill>
                  <a:srgbClr val="000000"/>
                </a:solidFill>
                <a:latin typeface="Arial"/>
              </a:rPr>
              <a:t>семья </a:t>
            </a:r>
            <a:r>
              <a:rPr lang="ru-RU" sz="1200" b="1" dirty="0" err="1" smtClean="0">
                <a:solidFill>
                  <a:srgbClr val="000000"/>
                </a:solidFill>
                <a:latin typeface="Arial"/>
              </a:rPr>
              <a:t>Хатамовых</a:t>
            </a:r>
            <a:endParaRPr lang="ru-RU" sz="1200" dirty="0">
              <a:solidFill>
                <a:srgbClr val="000000"/>
              </a:solidFill>
              <a:latin typeface="Arial"/>
            </a:endParaRPr>
          </a:p>
          <a:p>
            <a:pPr lvl="0">
              <a:buClr>
                <a:srgbClr val="31B6FD"/>
              </a:buClr>
            </a:pPr>
            <a:r>
              <a:rPr lang="ru-RU" sz="1200" dirty="0">
                <a:solidFill>
                  <a:srgbClr val="000000"/>
                </a:solidFill>
                <a:latin typeface="Arial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Мама и Я</a:t>
            </a:r>
            <a:r>
              <a:rPr lang="ru-RU" sz="1200" dirty="0">
                <a:solidFill>
                  <a:srgbClr val="000000"/>
                </a:solidFill>
                <a:latin typeface="Arial"/>
              </a:rPr>
              <a:t>!»</a:t>
            </a:r>
          </a:p>
          <a:p>
            <a:pPr lvl="0">
              <a:buClr>
                <a:srgbClr val="31B6FD"/>
              </a:buClr>
            </a:pP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1место–</a:t>
            </a:r>
            <a:r>
              <a:rPr lang="ru-RU" sz="1200" b="1" dirty="0" err="1" smtClean="0">
                <a:solidFill>
                  <a:srgbClr val="000000"/>
                </a:solidFill>
                <a:latin typeface="Arial"/>
              </a:rPr>
              <a:t>СпиринаАгния</a:t>
            </a:r>
            <a:endParaRPr lang="ru-RU" sz="1200" dirty="0">
              <a:solidFill>
                <a:srgbClr val="000000"/>
              </a:solidFill>
              <a:latin typeface="Arial"/>
            </a:endParaRPr>
          </a:p>
          <a:p>
            <a:pPr lvl="0">
              <a:buClr>
                <a:srgbClr val="31B6FD"/>
              </a:buClr>
            </a:pPr>
            <a:r>
              <a:rPr lang="ru-RU" sz="1200" dirty="0">
                <a:solidFill>
                  <a:srgbClr val="000000"/>
                </a:solidFill>
                <a:latin typeface="Arial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Мамины помощники</a:t>
            </a:r>
            <a:r>
              <a:rPr lang="ru-RU" sz="1200" dirty="0">
                <a:solidFill>
                  <a:srgbClr val="000000"/>
                </a:solidFill>
                <a:latin typeface="Arial"/>
              </a:rPr>
              <a:t>»</a:t>
            </a:r>
          </a:p>
          <a:p>
            <a:pPr lvl="0">
              <a:buClr>
                <a:srgbClr val="31B6FD"/>
              </a:buClr>
            </a:pP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2место–</a:t>
            </a:r>
            <a:r>
              <a:rPr lang="ru-RU" sz="1200" b="1" dirty="0" err="1" smtClean="0">
                <a:solidFill>
                  <a:srgbClr val="000000"/>
                </a:solidFill>
                <a:latin typeface="Arial"/>
              </a:rPr>
              <a:t>ХисамовЭмиль</a:t>
            </a:r>
            <a:endParaRPr lang="ru-RU" sz="1200" dirty="0">
              <a:solidFill>
                <a:srgbClr val="000000"/>
              </a:solidFill>
              <a:latin typeface="Arial"/>
            </a:endParaRPr>
          </a:p>
          <a:p>
            <a:pPr lvl="0">
              <a:buClr>
                <a:srgbClr val="31B6FD"/>
              </a:buClr>
            </a:pPr>
            <a:r>
              <a:rPr lang="ru-RU" sz="1200" dirty="0">
                <a:solidFill>
                  <a:srgbClr val="000000"/>
                </a:solidFill>
                <a:latin typeface="Arial"/>
              </a:rPr>
              <a:t>«</a:t>
            </a: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Символ года 2023–Кролик</a:t>
            </a:r>
            <a:r>
              <a:rPr lang="ru-RU" sz="1200" dirty="0">
                <a:solidFill>
                  <a:srgbClr val="000000"/>
                </a:solidFill>
                <a:latin typeface="Arial"/>
              </a:rPr>
              <a:t>»</a:t>
            </a:r>
          </a:p>
          <a:p>
            <a:pPr lvl="0">
              <a:buClr>
                <a:srgbClr val="31B6FD"/>
              </a:buClr>
            </a:pPr>
            <a:r>
              <a:rPr lang="ru-RU" sz="1200" dirty="0" smtClean="0">
                <a:solidFill>
                  <a:srgbClr val="000000"/>
                </a:solidFill>
                <a:latin typeface="Arial"/>
              </a:rPr>
              <a:t>1место–</a:t>
            </a:r>
            <a:r>
              <a:rPr lang="ru-RU" sz="1200" b="1" dirty="0" err="1" smtClean="0">
                <a:solidFill>
                  <a:srgbClr val="000000"/>
                </a:solidFill>
                <a:latin typeface="Arial"/>
              </a:rPr>
              <a:t>ПрытковЛев</a:t>
            </a:r>
            <a:endParaRPr lang="ru-RU" sz="1200" dirty="0"/>
          </a:p>
          <a:p>
            <a:endParaRPr lang="ru-RU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07" y="1022908"/>
            <a:ext cx="173100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02369"/>
            <a:ext cx="1728192" cy="244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7" y="4221088"/>
            <a:ext cx="1728192" cy="2422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22" y="1022908"/>
            <a:ext cx="1691233" cy="2366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08920"/>
            <a:ext cx="1715426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41" y="4221088"/>
            <a:ext cx="1728192" cy="244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989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283162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6672"/>
            <a:ext cx="7232848" cy="455252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92" y="476672"/>
            <a:ext cx="5926137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50" y="2348878"/>
            <a:ext cx="3279211" cy="20721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48878"/>
            <a:ext cx="3096344" cy="2037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164" y="4637042"/>
            <a:ext cx="4430549" cy="1665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508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224136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                                          Информация </a:t>
            </a:r>
            <a:r>
              <a:rPr lang="ru-RU" sz="1800" b="1" i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для родителей</a:t>
            </a:r>
            <a:r>
              <a:rPr lang="ru-RU" sz="1050" dirty="0">
                <a:latin typeface="Calibri"/>
                <a:ea typeface="Calibri"/>
                <a:cs typeface="Times New Roman"/>
              </a:rPr>
              <a:t/>
            </a:r>
            <a:br>
              <a:rPr lang="ru-RU" sz="1050" dirty="0">
                <a:latin typeface="Calibri"/>
                <a:ea typeface="Calibri"/>
                <a:cs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 </a:t>
            </a:r>
            <a:r>
              <a:rPr lang="ru-RU" sz="1050" dirty="0">
                <a:latin typeface="Calibri"/>
                <a:ea typeface="Calibri"/>
                <a:cs typeface="Times New Roman"/>
              </a:rPr>
              <a:t/>
            </a:r>
            <a:br>
              <a:rPr lang="ru-RU" sz="1050" dirty="0">
                <a:latin typeface="Calibri"/>
                <a:ea typeface="Calibri"/>
                <a:cs typeface="Times New Roman"/>
              </a:rPr>
            </a:br>
            <a:r>
              <a:rPr lang="ru-RU" sz="1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информационный стенд</a:t>
            </a:r>
            <a:r>
              <a:rPr lang="ru-RU" sz="20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-сайт детского сада</a:t>
            </a:r>
            <a:r>
              <a:rPr lang="ru-RU" sz="1050" dirty="0">
                <a:latin typeface="Calibri"/>
                <a:ea typeface="Calibri"/>
                <a:cs typeface="Times New Roman"/>
              </a:rPr>
              <a:t/>
            </a:r>
            <a:br>
              <a:rPr lang="ru-RU" sz="1050" dirty="0">
                <a:latin typeface="Calibri"/>
                <a:ea typeface="Calibri"/>
                <a:cs typeface="Times New Roman"/>
              </a:rPr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5" y="1758314"/>
            <a:ext cx="6840760" cy="469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48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156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           Муниципальное бюджетное дошкольное   образовательное учреждение    «Детский сад общеразвивающего вида № 27 «Журавушка»    Зеленодольского муниципального    района Республики Татарстан»  отчет о деятельности за 2022год</vt:lpstr>
      <vt:lpstr>   </vt:lpstr>
      <vt:lpstr>                       </vt:lpstr>
      <vt:lpstr>   </vt:lpstr>
      <vt:lpstr>- </vt:lpstr>
      <vt:lpstr>Презентация PowerPoint</vt:lpstr>
      <vt:lpstr>Участие детского сада в конкурсах</vt:lpstr>
      <vt:lpstr> </vt:lpstr>
      <vt:lpstr>                                           Информация для родителей   -информационный стенд -сайт детского сада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 Сафина</dc:creator>
  <cp:lastModifiedBy>7</cp:lastModifiedBy>
  <cp:revision>19</cp:revision>
  <dcterms:created xsi:type="dcterms:W3CDTF">2023-12-01T08:33:11Z</dcterms:created>
  <dcterms:modified xsi:type="dcterms:W3CDTF">2023-12-04T08:32:38Z</dcterms:modified>
</cp:coreProperties>
</file>